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IBM Plex Sans" panose="020B0604020202020204" charset="0"/>
      <p:regular r:id="rId40"/>
      <p:bold r:id="rId41"/>
      <p:italic r:id="rId42"/>
      <p:boldItalic r:id="rId43"/>
    </p:embeddedFont>
    <p:embeddedFont>
      <p:font typeface="IBM Plex Sans SemiBold" panose="020B060402020202020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97">
          <p15:clr>
            <a:srgbClr val="9AA0A6"/>
          </p15:clr>
        </p15:guide>
        <p15:guide id="2" pos="290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0F08A6-78A4-48B0-A380-CD165F54962C}">
  <a:tblStyle styleId="{350F08A6-78A4-48B0-A380-CD165F5496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62"/>
      </p:cViewPr>
      <p:guideLst>
        <p:guide orient="horz" pos="1597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ksergey.ru/timer/?t=300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onlinetimer.ru/#!/timer/2022-01-14T13:30:46.171Z/2022-01-14T13:30:46.171Z/forward/0/2/100/t/run/" TargetMode="Externa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989a6ce7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989a6ce7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1a88ad15b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1a88ad15b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3989a6ce7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3989a6ce7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5527dff478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5527dff478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989a6ce70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3989a6ce70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4722c52612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4722c52612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3989a6ce7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3989a6ce70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81ba7d4ae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g1081ba7d4ae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3989a6ce7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g13989a6ce70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3989a6ce7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g13989a6ce7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5527dff478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5527dff478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5527dff478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g15527dff478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5527dff478_0_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g15527dff478_0_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3989a6ce70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Google Shape;240;g13989a6ce70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>
                <a:solidFill>
                  <a:schemeClr val="dk1"/>
                </a:solidFill>
              </a:rPr>
              <a:t>Для удобства можно использовать таймер на экране: </a:t>
            </a:r>
            <a:r>
              <a:rPr lang="ru-RU" u="sng">
                <a:solidFill>
                  <a:schemeClr val="hlink"/>
                </a:solidFill>
                <a:hlinkClick r:id="rId3"/>
              </a:rPr>
              <a:t>вариант 1,</a:t>
            </a:r>
            <a:r>
              <a:rPr lang="ru-RU">
                <a:solidFill>
                  <a:schemeClr val="dk1"/>
                </a:solidFill>
              </a:rPr>
              <a:t> </a:t>
            </a:r>
            <a:r>
              <a:rPr lang="ru-RU" u="sng">
                <a:solidFill>
                  <a:schemeClr val="hlink"/>
                </a:solidFill>
                <a:hlinkClick r:id="rId4"/>
              </a:rPr>
              <a:t>вариант 2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081ba7d4ae_0_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g1081ba7d4ae_0_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656f2432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g11656f2432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4722c5261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g14722c5261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081ba7d4ae_0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g1081ba7d4ae_0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6132c2d2b_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4" name="Google Shape;284;g116132c2d2b_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5938b3b93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1" name="Google Shape;291;g15938b3b93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647329f79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g10647329f79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5527dff478_0_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8" name="Google Shape;298;g15527dff478_0_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3989a6ce70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04" name="Google Shape;304;g13989a6ce70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0f07d28dee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0f07d28dee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Вы можете сами менять вопросы! Попросите студентов ответить голосом или отписаться в чате.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a88ad15b6_0_292:notes"/>
          <p:cNvSpPr txBox="1">
            <a:spLocks noGrp="1"/>
          </p:cNvSpPr>
          <p:nvPr>
            <p:ph type="body" idx="1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11a88ad15b6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778"/>
            <a:ext cx="4572300" cy="3428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3989a6ce7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3989a6ce70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3989a6ce7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3989a6ce70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a88ad15b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a88ad15b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3989a6ce7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3989a6ce7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1a88ad15b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1a88ad15b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Титульник">
  <p:cSld name="TITLE_1_2_1_1">
    <p:bg>
      <p:bgPr>
        <a:solidFill>
          <a:schemeClr val="dk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 Отбивка">
  <p:cSld name="TITLE_1_1_1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1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59" name="Google Shape;59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 Отбивка ">
  <p:cSld name="TITLE_1_1_1_1">
    <p:bg>
      <p:bgPr>
        <a:solidFill>
          <a:schemeClr val="lt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5" name="Google Shape;6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 Отбивка  (без графики)">
  <p:cSld name="TITLE_1_1_1_1_1">
    <p:bg>
      <p:bgPr>
        <a:solidFill>
          <a:schemeClr val="lt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70" name="Google Shape;70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Заголовок + текст в два столбца">
  <p:cSld name="1_Title slide 5_2_1_4_2">
    <p:bg>
      <p:bgPr>
        <a:solidFill>
          <a:schemeClr val="lt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2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3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 Для цитат">
  <p:cSld name="CUSTOM_2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sz="1800" b="1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 extrusionOk="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2842969" y="2049775"/>
            <a:ext cx="3458100" cy="13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Отбивка &quot;вопросы?&quot;">
  <p:cSld name="CUSTOM_2_1_4_1">
    <p:bg>
      <p:bgPr>
        <a:solidFill>
          <a:srgbClr val="252525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Заголовок + текст">
  <p:cSld name="1_Title slide 5_2_1_4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2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 Отбивка">
  <p:cSld name="10 Отбивка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2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2" name="Google Shape;2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Отбивка">
  <p:cSld name="TITLE_1_1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IBM Plex Sans"/>
              <a:buNone/>
              <a:defRPr sz="13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онец презентации (благодарность)">
  <p:cSld name="CUSTOM_1_1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sz="4400" b="0" i="0" u="none" strike="noStrike" cap="non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sz="4400" b="0" i="0" u="none" strike="noStrike" cap="non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2" name="Google Shape;32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Титульник">
  <p:cSld name="TITLE_1_2">
    <p:bg>
      <p:bgPr>
        <a:solidFill>
          <a:schemeClr val="dk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37" name="Google Shape;3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Слайд знакомства - инфа о преподавателе">
  <p:cSld name="1_Title slide 5_2_1_2_1_1_1">
    <p:bg>
      <p:bgPr>
        <a:solidFill>
          <a:schemeClr val="l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ubTitle" idx="2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ubTitle" idx="3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4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4" name="Google Shape;44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 Пустой слайд">
  <p:cSld name="1_Title slide 5_2_1">
    <p:bg>
      <p:bgPr>
        <a:solidFill>
          <a:schemeClr val="lt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48" name="Google Shape;48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Титульник">
  <p:cSld name="TITLE_1_2_1_1_1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53" name="Google Shape;5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8.gif"/><Relationship Id="rId5" Type="http://schemas.openxmlformats.org/officeDocument/2006/relationships/image" Target="../media/image17.gif"/><Relationship Id="rId4" Type="http://schemas.openxmlformats.org/officeDocument/2006/relationships/image" Target="../media/image16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468000" y="1048400"/>
            <a:ext cx="6840000" cy="19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</a:pPr>
            <a:r>
              <a:rPr lang="ru-RU"/>
              <a:t>Базы данных и SQL</a:t>
            </a: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1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</a:pPr>
            <a:r>
              <a:rPr lang="ru-RU"/>
              <a:t>Семинар 3.</a:t>
            </a:r>
            <a:endParaRPr/>
          </a:p>
        </p:txBody>
      </p:sp>
      <p:sp>
        <p:nvSpPr>
          <p:cNvPr id="96" name="Google Shape;96;p18"/>
          <p:cNvSpPr txBox="1"/>
          <p:nvPr/>
        </p:nvSpPr>
        <p:spPr>
          <a:xfrm>
            <a:off x="0" y="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Тайминг: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Длительность 10 минут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Викторина в презентации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Какая агрегатная функция используется для расчета суммы?</a:t>
            </a:r>
            <a:endParaRPr sz="2500"/>
          </a:p>
        </p:txBody>
      </p:sp>
      <p:sp>
        <p:nvSpPr>
          <p:cNvPr id="156" name="Google Shape;156;p27"/>
          <p:cNvSpPr txBox="1"/>
          <p:nvPr/>
        </p:nvSpPr>
        <p:spPr>
          <a:xfrm>
            <a:off x="652975" y="2494000"/>
            <a:ext cx="8107200" cy="19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SUM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AVG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COUNT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Запрос для выборки первых 14 записей из таблицы «Users» имеет вид:</a:t>
            </a:r>
            <a:endParaRPr sz="2500"/>
          </a:p>
        </p:txBody>
      </p:sp>
      <p:sp>
        <p:nvSpPr>
          <p:cNvPr id="162" name="Google Shape;162;p28"/>
          <p:cNvSpPr txBox="1"/>
          <p:nvPr/>
        </p:nvSpPr>
        <p:spPr>
          <a:xfrm>
            <a:off x="652975" y="2494000"/>
            <a:ext cx="8107200" cy="14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* FROM Users LIMIT 14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* LIMIT 14 FROM Users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* FROM USERS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Запрос для выборки первых 14 записей из таблицы «Users» имеет вид:</a:t>
            </a:r>
            <a:endParaRPr sz="2500"/>
          </a:p>
        </p:txBody>
      </p:sp>
      <p:sp>
        <p:nvSpPr>
          <p:cNvPr id="168" name="Google Shape;168;p29"/>
          <p:cNvSpPr txBox="1"/>
          <p:nvPr/>
        </p:nvSpPr>
        <p:spPr>
          <a:xfrm>
            <a:off x="652975" y="2494000"/>
            <a:ext cx="8107200" cy="14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SELECT * FROM Users LIMIT 14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* LIMIT 14 FROM Users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* FROM USERS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Что покажет следующий запрос?</a:t>
            </a: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174" name="Google Shape;174;p30"/>
          <p:cNvSpPr txBox="1"/>
          <p:nvPr/>
        </p:nvSpPr>
        <p:spPr>
          <a:xfrm>
            <a:off x="629925" y="2643925"/>
            <a:ext cx="8107200" cy="18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Уникальные ID продавцов, отсортированные по возрастанию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Уникальные ID продавцов, отсортированные по убыванию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Ничего, запрос составлен неверно, ORDER BY всегда ставится в конце запроса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Неотсортированные никак уникальные ID продавцов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850" y="1570800"/>
            <a:ext cx="8466309" cy="73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Что покажет следующий запрос?</a:t>
            </a: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181" name="Google Shape;181;p31"/>
          <p:cNvSpPr txBox="1"/>
          <p:nvPr/>
        </p:nvSpPr>
        <p:spPr>
          <a:xfrm>
            <a:off x="629925" y="2643925"/>
            <a:ext cx="8107200" cy="18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Уникальные ID продавцов, отсортированные по возрастанию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Уникальные ID продавцов, отсортированные по убыванию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Ничего, запрос составлен неверно, ORDER BY всегда ставится в конце запроса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Неотсортированные никак уникальные ID продавцов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850" y="1570800"/>
            <a:ext cx="8466309" cy="73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Что покажет следующий запрос: </a:t>
            </a: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</p:txBody>
      </p:sp>
      <p:sp>
        <p:nvSpPr>
          <p:cNvPr id="188" name="Google Shape;188;p32"/>
          <p:cNvSpPr txBox="1"/>
          <p:nvPr/>
        </p:nvSpPr>
        <p:spPr>
          <a:xfrm>
            <a:off x="652975" y="2961600"/>
            <a:ext cx="8107200" cy="21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количество заказов сгруппированное по продавцам 2, 4 и 6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количество продавцов, у которых 2, 4 или 6 товаров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ничего, запрос составлен неверно, HAVING указывается до группировки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ничего, запрос составлен неверно, для указания условия должно быть использовано WHERE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39490"/>
            <a:ext cx="9144003" cy="1134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Что покажет следующий запрос: </a:t>
            </a: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</p:txBody>
      </p:sp>
      <p:sp>
        <p:nvSpPr>
          <p:cNvPr id="195" name="Google Shape;195;p33"/>
          <p:cNvSpPr txBox="1"/>
          <p:nvPr/>
        </p:nvSpPr>
        <p:spPr>
          <a:xfrm>
            <a:off x="652975" y="2961600"/>
            <a:ext cx="8107200" cy="21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количество заказов сгруппированное по продавцам 2, 4 и 6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количество продавцов, у которых 2, 4 или 6 товаров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ничего, запрос составлен неверно, HAVING указывается до группировки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ничего, запрос составлен неверно, для указания условия должно быть использовано WHERE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96" name="Google Shape;1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39490"/>
            <a:ext cx="9144003" cy="1134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4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62385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ORDER BY. Табличка для работы </a:t>
            </a:r>
            <a:endParaRPr/>
          </a:p>
        </p:txBody>
      </p:sp>
      <p:pic>
        <p:nvPicPr>
          <p:cNvPr id="202" name="Google Shape;20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75972" y="-67793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4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10 </a:t>
            </a:r>
            <a:r>
              <a:rPr lang="ru-RU" sz="26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sz="26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04" name="Google Shape;204;p34"/>
          <p:cNvSpPr txBox="1"/>
          <p:nvPr/>
        </p:nvSpPr>
        <p:spPr>
          <a:xfrm>
            <a:off x="540000" y="1207575"/>
            <a:ext cx="6063000" cy="13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4169E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</a:t>
            </a:r>
            <a:r>
              <a:rPr lang="ru-RU" b="1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 поле1, поле2, ... </a:t>
            </a:r>
            <a:endParaRPr b="1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4169E1"/>
                </a:solidFill>
                <a:latin typeface="IBM Plex Sans"/>
                <a:ea typeface="IBM Plex Sans"/>
                <a:cs typeface="IBM Plex Sans"/>
                <a:sym typeface="IBM Plex Sans"/>
              </a:rPr>
              <a:t>FROM </a:t>
            </a:r>
            <a:r>
              <a:rPr lang="ru-RU" b="1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имя_таблицы </a:t>
            </a:r>
            <a:endParaRPr b="1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4169E1"/>
                </a:solidFill>
                <a:latin typeface="IBM Plex Sans"/>
                <a:ea typeface="IBM Plex Sans"/>
                <a:cs typeface="IBM Plex Sans"/>
                <a:sym typeface="IBM Plex Sans"/>
              </a:rPr>
              <a:t>WHERE </a:t>
            </a:r>
            <a:r>
              <a:rPr lang="ru-RU" b="1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условие</a:t>
            </a:r>
            <a:endParaRPr b="1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4169E1"/>
                </a:solidFill>
                <a:latin typeface="IBM Plex Sans"/>
                <a:ea typeface="IBM Plex Sans"/>
                <a:cs typeface="IBM Plex Sans"/>
                <a:sym typeface="IBM Plex Sans"/>
              </a:rPr>
              <a:t>ORDER BY </a:t>
            </a:r>
            <a:r>
              <a:rPr lang="ru-RU" b="1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поле1, поле2, ... </a:t>
            </a:r>
            <a:r>
              <a:rPr lang="ru-RU" b="1">
                <a:solidFill>
                  <a:srgbClr val="4169E1"/>
                </a:solidFill>
                <a:latin typeface="IBM Plex Sans"/>
                <a:ea typeface="IBM Plex Sans"/>
                <a:cs typeface="IBM Plex Sans"/>
                <a:sym typeface="IBM Plex Sans"/>
              </a:rPr>
              <a:t>ASC</a:t>
            </a:r>
            <a:r>
              <a:rPr lang="ru-RU" b="1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(</a:t>
            </a:r>
            <a:r>
              <a:rPr lang="ru-RU" b="1">
                <a:solidFill>
                  <a:srgbClr val="4169E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DESC</a:t>
            </a:r>
            <a:r>
              <a:rPr lang="ru-RU" b="1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);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05" name="Google Shape;20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663" y="2577375"/>
            <a:ext cx="6717915" cy="226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62385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Операторы сортировки</a:t>
            </a:r>
            <a:endParaRPr/>
          </a:p>
        </p:txBody>
      </p:sp>
      <p:pic>
        <p:nvPicPr>
          <p:cNvPr id="211" name="Google Shape;211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75972" y="-67793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5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10 </a:t>
            </a:r>
            <a:r>
              <a:rPr lang="ru-RU" sz="26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sz="26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13" name="Google Shape;213;p35"/>
          <p:cNvSpPr txBox="1"/>
          <p:nvPr/>
        </p:nvSpPr>
        <p:spPr>
          <a:xfrm>
            <a:off x="540000" y="1505625"/>
            <a:ext cx="58995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1.	Выведите все записи, отсортированные по полю "age" по возрастанию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2.	Выведите все записи, отсортированные по полю "name"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3.	Выведите записи полей "name", "surname","age",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отсортированные по полю "name" в алфавитном порядке по убыванию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4.	Выполните сортировку по полям "name" и "age" по убыванию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6238500" cy="7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Операторы сортировки.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DISTINCT, LIMIT</a:t>
            </a:r>
            <a:endParaRPr/>
          </a:p>
        </p:txBody>
      </p:sp>
      <p:pic>
        <p:nvPicPr>
          <p:cNvPr id="219" name="Google Shape;219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75972" y="-67793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6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10 </a:t>
            </a:r>
            <a:r>
              <a:rPr lang="ru-RU" sz="26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sz="26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21" name="Google Shape;221;p36"/>
          <p:cNvSpPr txBox="1"/>
          <p:nvPr/>
        </p:nvSpPr>
        <p:spPr>
          <a:xfrm>
            <a:off x="540000" y="1708650"/>
            <a:ext cx="40686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u="sng">
                <a:solidFill>
                  <a:srgbClr val="4169E1"/>
                </a:solidFill>
                <a:latin typeface="IBM Plex Sans"/>
                <a:ea typeface="IBM Plex Sans"/>
                <a:cs typeface="IBM Plex Sans"/>
                <a:sym typeface="IBM Plex Sans"/>
              </a:rPr>
              <a:t>DISTINCT:</a:t>
            </a:r>
            <a:endParaRPr b="1" u="sng">
              <a:solidFill>
                <a:srgbClr val="4169E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4169E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DISTINCT</a:t>
            </a:r>
            <a:r>
              <a:rPr lang="ru-RU" b="1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 поле1, поле2, ... </a:t>
            </a:r>
            <a:endParaRPr b="1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4169E1"/>
                </a:solidFill>
                <a:latin typeface="IBM Plex Sans"/>
                <a:ea typeface="IBM Plex Sans"/>
                <a:cs typeface="IBM Plex Sans"/>
                <a:sym typeface="IBM Plex Sans"/>
              </a:rPr>
              <a:t>FROM </a:t>
            </a:r>
            <a:r>
              <a:rPr lang="ru-RU" b="1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имя_таблицы;</a:t>
            </a:r>
            <a:endParaRPr b="1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22" name="Google Shape;222;p36"/>
          <p:cNvSpPr txBox="1"/>
          <p:nvPr/>
        </p:nvSpPr>
        <p:spPr>
          <a:xfrm>
            <a:off x="539750" y="3063425"/>
            <a:ext cx="39708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u="sng">
                <a:solidFill>
                  <a:srgbClr val="4169E1"/>
                </a:solidFill>
                <a:latin typeface="IBM Plex Sans"/>
                <a:ea typeface="IBM Plex Sans"/>
                <a:cs typeface="IBM Plex Sans"/>
                <a:sym typeface="IBM Plex Sans"/>
              </a:rPr>
              <a:t>LIMIT:</a:t>
            </a:r>
            <a:endParaRPr b="1" u="sng">
              <a:solidFill>
                <a:srgbClr val="4169E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4169E1"/>
                </a:solidFill>
                <a:latin typeface="IBM Plex Sans"/>
                <a:ea typeface="IBM Plex Sans"/>
                <a:cs typeface="IBM Plex Sans"/>
                <a:sym typeface="IBM Plex Sans"/>
              </a:rPr>
              <a:t>LIMIT</a:t>
            </a:r>
            <a:r>
              <a:rPr lang="ru-RU" b="1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[смещение_относительно_начала,]</a:t>
            </a:r>
            <a:endParaRPr b="1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333333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количество_извлекаемых_строк</a:t>
            </a:r>
            <a:endParaRPr b="1">
              <a:solidFill>
                <a:srgbClr val="33333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name="adj" fmla="val 9050"/>
            </a:avLst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67359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Операторы сортировки.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DISTINCT, LIMIT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/>
          </a:p>
        </p:txBody>
      </p:sp>
      <p:pic>
        <p:nvPicPr>
          <p:cNvPr id="228" name="Google Shape;228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75972" y="7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7"/>
          <p:cNvSpPr txBox="1"/>
          <p:nvPr/>
        </p:nvSpPr>
        <p:spPr>
          <a:xfrm flipH="1">
            <a:off x="539725" y="1539850"/>
            <a:ext cx="6951000" cy="3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1.	Выведите уникальные (неповторяющиеся) значения полей "name"</a:t>
            </a:r>
            <a:endParaRPr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ru-RU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ru-RU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2.	</a:t>
            </a:r>
            <a:r>
              <a:rPr lang="ru-RU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Выведите первые две первые записи из таблицы</a:t>
            </a:r>
            <a:endParaRPr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3.	</a:t>
            </a:r>
            <a:r>
              <a:rPr lang="ru-RU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Пропустите  первые 4 строки ("id" = 1, "id" = 2,"id" = 3,"id" = 4) и извлеките следующие 3 строки ("id" = 5, "id" = 6, "id" = 7)</a:t>
            </a:r>
            <a:endParaRPr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b="1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4*. </a:t>
            </a:r>
            <a:r>
              <a:rPr lang="ru-RU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	Пропустите две последнии строки (где id=12, id=11) и извлекаются следующие за ними 3 строки (где id=10, id=9, id=8)</a:t>
            </a:r>
            <a:endParaRPr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8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6735900" cy="7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Агрегатные функции. Таблица для работы</a:t>
            </a:r>
            <a:endParaRPr/>
          </a:p>
        </p:txBody>
      </p:sp>
      <p:pic>
        <p:nvPicPr>
          <p:cNvPr id="235" name="Google Shape;235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75972" y="7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8"/>
          <p:cNvSpPr txBox="1"/>
          <p:nvPr/>
        </p:nvSpPr>
        <p:spPr>
          <a:xfrm flipH="1">
            <a:off x="540000" y="1224625"/>
            <a:ext cx="7857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37" name="Google Shape;23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8100" y="1501500"/>
            <a:ext cx="4701091" cy="324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6735900" cy="5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Агрегатные функции</a:t>
            </a:r>
            <a:endParaRPr/>
          </a:p>
        </p:txBody>
      </p:sp>
      <p:pic>
        <p:nvPicPr>
          <p:cNvPr id="243" name="Google Shape;243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75972" y="7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9"/>
          <p:cNvSpPr txBox="1"/>
          <p:nvPr/>
        </p:nvSpPr>
        <p:spPr>
          <a:xfrm flipH="1">
            <a:off x="540000" y="1224625"/>
            <a:ext cx="7857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45" name="Google Shape;245;p39"/>
          <p:cNvSpPr txBox="1"/>
          <p:nvPr/>
        </p:nvSpPr>
        <p:spPr>
          <a:xfrm>
            <a:off x="540000" y="1653275"/>
            <a:ext cx="65220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1.	Рассчитайте общее количество всех страниц dialy_typing_pages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2.	Выведите общее количество напечатанных страниц каждым человеком (с помощью предложения GROUP BY)  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3.	Посчитайте количество записей в таблице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4.	Выведите количество имен, которые являются уникальными 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5. 	Найдите среднее арифметическое по количеству ежедневных страниц для набора (daily_typing_pages)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Ваши вопросы?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Перерыв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1"/>
          <p:cNvSpPr txBox="1">
            <a:spLocks noGrp="1"/>
          </p:cNvSpPr>
          <p:nvPr>
            <p:ph type="title"/>
          </p:nvPr>
        </p:nvSpPr>
        <p:spPr>
          <a:xfrm>
            <a:off x="502500" y="360375"/>
            <a:ext cx="58554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GROUP BY</a:t>
            </a:r>
            <a:endParaRPr/>
          </a:p>
        </p:txBody>
      </p:sp>
      <p:pic>
        <p:nvPicPr>
          <p:cNvPr id="256" name="Google Shape;256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1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20</a:t>
            </a:r>
            <a:r>
              <a:rPr lang="ru-RU" sz="26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мин</a:t>
            </a:r>
            <a:endParaRPr sz="26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8" name="Google Shape;258;p41"/>
          <p:cNvSpPr txBox="1"/>
          <p:nvPr/>
        </p:nvSpPr>
        <p:spPr>
          <a:xfrm>
            <a:off x="502500" y="990750"/>
            <a:ext cx="4692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3900F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SELECT</a:t>
            </a:r>
            <a:r>
              <a:rPr lang="ru-RU" b="1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 * </a:t>
            </a:r>
            <a:r>
              <a:rPr lang="ru-RU" b="1">
                <a:solidFill>
                  <a:srgbClr val="3900F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FROM</a:t>
            </a:r>
            <a:r>
              <a:rPr lang="ru-RU" b="1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 имя_таблицы 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3900F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WHERE</a:t>
            </a:r>
            <a:r>
              <a:rPr lang="ru-RU" b="1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 условие 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3900F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GROUP</a:t>
            </a:r>
            <a:r>
              <a:rPr lang="ru-RU" b="1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b="1">
                <a:solidFill>
                  <a:srgbClr val="3900F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BY</a:t>
            </a:r>
            <a:r>
              <a:rPr lang="ru-RU" b="1">
                <a:solidFill>
                  <a:schemeClr val="dk1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 поле_для_группировки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aphicFrame>
        <p:nvGraphicFramePr>
          <p:cNvPr id="259" name="Google Shape;259;p41"/>
          <p:cNvGraphicFramePr/>
          <p:nvPr/>
        </p:nvGraphicFramePr>
        <p:xfrm>
          <a:off x="502500" y="2143125"/>
          <a:ext cx="7239000" cy="2775331"/>
        </p:xfrm>
        <a:graphic>
          <a:graphicData uri="http://schemas.openxmlformats.org/drawingml/2006/table">
            <a:tbl>
              <a:tblPr>
                <a:noFill/>
                <a:tableStyleId>{350F08A6-78A4-48B0-A380-CD165F54962C}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b="1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id</a:t>
                      </a:r>
                      <a:endParaRPr sz="1200" b="1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endParaRPr sz="12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b="1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name</a:t>
                      </a:r>
                      <a:endParaRPr sz="1200" b="1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endParaRPr sz="12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 b="1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age</a:t>
                      </a:r>
                      <a:endParaRPr sz="1200" b="1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b="1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salary</a:t>
                      </a:r>
                      <a:endParaRPr sz="1200" b="1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endParaRPr sz="12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Дима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23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100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Петя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23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200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3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Вася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23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300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4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Коля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24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1000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5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Иван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24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ru-RU" sz="1200">
                          <a:solidFill>
                            <a:srgbClr val="333333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2000</a:t>
                      </a:r>
                      <a:endParaRPr sz="1200">
                        <a:solidFill>
                          <a:srgbClr val="333333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L="76200" marR="76200" marT="76200" marB="76200">
                    <a:lnL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2"/>
          <p:cNvSpPr txBox="1">
            <a:spLocks noGrp="1"/>
          </p:cNvSpPr>
          <p:nvPr>
            <p:ph type="title"/>
          </p:nvPr>
        </p:nvSpPr>
        <p:spPr>
          <a:xfrm>
            <a:off x="539750" y="284525"/>
            <a:ext cx="6520500" cy="8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/>
          </a:p>
        </p:txBody>
      </p:sp>
      <p:pic>
        <p:nvPicPr>
          <p:cNvPr id="265" name="Google Shape;265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2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20</a:t>
            </a:r>
            <a:r>
              <a:rPr lang="ru-RU" sz="26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мин</a:t>
            </a:r>
            <a:endParaRPr sz="26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67" name="Google Shape;267;p42"/>
          <p:cNvSpPr txBox="1">
            <a:spLocks noGrp="1"/>
          </p:cNvSpPr>
          <p:nvPr>
            <p:ph type="title"/>
          </p:nvPr>
        </p:nvSpPr>
        <p:spPr>
          <a:xfrm>
            <a:off x="502500" y="360375"/>
            <a:ext cx="2263200" cy="7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GROUP BY</a:t>
            </a:r>
            <a:endParaRPr/>
          </a:p>
        </p:txBody>
      </p:sp>
      <p:sp>
        <p:nvSpPr>
          <p:cNvPr id="268" name="Google Shape;268;p42"/>
          <p:cNvSpPr txBox="1"/>
          <p:nvPr/>
        </p:nvSpPr>
        <p:spPr>
          <a:xfrm>
            <a:off x="539750" y="1276875"/>
            <a:ext cx="5716200" cy="29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AutoNum type="arabicPeriod"/>
            </a:pPr>
            <a:r>
              <a:rPr lang="ru-RU" dirty="0">
                <a:latin typeface="IBM Plex Sans"/>
                <a:ea typeface="IBM Plex Sans"/>
                <a:cs typeface="IBM Plex Sans"/>
                <a:sym typeface="IBM Plex Sans"/>
              </a:rPr>
              <a:t>Сгруппируйте поля по возрасту (будет 3 группы - 23 года, 24 года и 25 лет). Для каждой группы  найдите суммарную зарплату </a:t>
            </a:r>
            <a:endParaRPr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AutoNum type="arabicPeriod"/>
            </a:pPr>
            <a:r>
              <a:rPr lang="ru-RU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Сгруппируйте поля по возрасту (будет 3 группы - 23 года, 24 года и 25 лет). Найдите максимальную заработную плату внутри группы</a:t>
            </a:r>
            <a:endParaRPr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 dirty="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Сгруппируйте поля по возрасту (будет 3 группы - 23 года, 24 года и 25 лет). Найдите минимальную заработную плату внутри группы</a:t>
            </a:r>
            <a:endParaRPr dirty="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>
            <a:spLocks noGrp="1"/>
          </p:cNvSpPr>
          <p:nvPr>
            <p:ph type="title"/>
          </p:nvPr>
        </p:nvSpPr>
        <p:spPr>
          <a:xfrm>
            <a:off x="539750" y="284525"/>
            <a:ext cx="65205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HAVING</a:t>
            </a:r>
            <a:endParaRPr/>
          </a:p>
        </p:txBody>
      </p:sp>
      <p:pic>
        <p:nvPicPr>
          <p:cNvPr id="274" name="Google Shape;274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3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20</a:t>
            </a:r>
            <a:r>
              <a:rPr lang="ru-RU" sz="26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мин</a:t>
            </a:r>
            <a:endParaRPr sz="2600" b="0" i="0" u="none" strike="noStrike" cap="non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6" name="Google Shape;276;p43"/>
          <p:cNvSpPr txBox="1">
            <a:spLocks noGrp="1"/>
          </p:cNvSpPr>
          <p:nvPr>
            <p:ph type="subTitle" idx="2"/>
          </p:nvPr>
        </p:nvSpPr>
        <p:spPr>
          <a:xfrm>
            <a:off x="539750" y="1156925"/>
            <a:ext cx="6290100" cy="3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>
                <a:solidFill>
                  <a:srgbClr val="3900FF"/>
                </a:solidFill>
              </a:rPr>
              <a:t>GROUP</a:t>
            </a:r>
            <a:r>
              <a:rPr lang="ru-RU">
                <a:solidFill>
                  <a:schemeClr val="dk1"/>
                </a:solidFill>
              </a:rPr>
              <a:t> </a:t>
            </a:r>
            <a:r>
              <a:rPr lang="ru-RU">
                <a:solidFill>
                  <a:srgbClr val="3900FF"/>
                </a:solidFill>
              </a:rPr>
              <a:t>BY</a:t>
            </a:r>
            <a:r>
              <a:rPr lang="ru-RU">
                <a:solidFill>
                  <a:schemeClr val="dk1"/>
                </a:solidFill>
              </a:rPr>
              <a:t> поле </a:t>
            </a:r>
            <a:r>
              <a:rPr lang="ru-RU">
                <a:solidFill>
                  <a:srgbClr val="3900FF"/>
                </a:solidFill>
              </a:rPr>
              <a:t>HAVING</a:t>
            </a:r>
            <a:r>
              <a:rPr lang="ru-RU">
                <a:solidFill>
                  <a:schemeClr val="dk1"/>
                </a:solidFill>
              </a:rPr>
              <a:t> условие</a:t>
            </a:r>
            <a:endParaRPr>
              <a:solidFill>
                <a:srgbClr val="808080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b="1">
                <a:solidFill>
                  <a:schemeClr val="dk1"/>
                </a:solidFill>
              </a:rPr>
              <a:t>Задания:</a:t>
            </a:r>
            <a:endParaRPr b="1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>
                <a:solidFill>
                  <a:schemeClr val="dk1"/>
                </a:solidFill>
              </a:rPr>
              <a:t>1.	Выведите  только те строки, в которых суммарная зарплата больше или равна 1000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>
                <a:solidFill>
                  <a:schemeClr val="dk1"/>
                </a:solidFill>
              </a:rPr>
              <a:t>2. 	Выведите только те группы, в которых количество строк меньше или равно двум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>
                <a:solidFill>
                  <a:schemeClr val="dk1"/>
                </a:solidFill>
              </a:rPr>
              <a:t>3.	Выведите только те группы, в которых количество строк меньше или равно двум. Для решения используйте оператор “BETWEEN”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>
                <a:solidFill>
                  <a:schemeClr val="dk1"/>
                </a:solidFill>
              </a:rPr>
              <a:t>4.*	Выведите только те группы, в которых количество строк меньше или равно двум. Для решения используйте оператор “IN”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4"/>
          <p:cNvSpPr txBox="1">
            <a:spLocks noGrp="1"/>
          </p:cNvSpPr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Ваши вопросы?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5"/>
          <p:cNvSpPr/>
          <p:nvPr/>
        </p:nvSpPr>
        <p:spPr>
          <a:xfrm>
            <a:off x="0" y="0"/>
            <a:ext cx="9144000" cy="400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ru-RU" sz="17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</a:t>
            </a:r>
            <a:r>
              <a:rPr lang="ru-RU" sz="1700" b="1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омашнее задание</a:t>
            </a:r>
            <a:endParaRPr sz="1700" b="1" i="0" u="none" strike="noStrike" cap="non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87" name="Google Shape;287;p45"/>
          <p:cNvSpPr txBox="1"/>
          <p:nvPr/>
        </p:nvSpPr>
        <p:spPr>
          <a:xfrm>
            <a:off x="539750" y="1107075"/>
            <a:ext cx="4661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88" name="Google Shape;288;p45"/>
          <p:cNvSpPr txBox="1"/>
          <p:nvPr/>
        </p:nvSpPr>
        <p:spPr>
          <a:xfrm>
            <a:off x="0" y="0"/>
            <a:ext cx="8439900" cy="55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====================  ТАБЛИЦА 1:  ПРОДАВЦЫ (SALESPEOPLE)  ================  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----------------------------------------------  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snum  |   sname   |  city        |   comm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--------|-----------|--------------|----------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1001  |  Peel     |  London      |    .12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1002  |  Serres   |  San Jose    |    .13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1004  |  Motika   |  London      |    .11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1007  |  Rifkin   |  Barcelona   |    .15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1003  |  Axelrod  |  New York    |    .10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---------------------------------------------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==================  ТАБЛИЦА 2:  ЗАКАЗЧИКИ (CUSTOMERS)  ===============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----------------------------------------------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cnum  |  cname     | city    | rating | snum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-------|------------|---------|--------|------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2001  |  Hoffman   | London  |   100  | 1001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2002  |  Giovanni  | Rome    |   200  | 1003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2003  |  Liu       | SanJose |   200  | 1002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2004  |  Grass     | Berlin  |   300  | 1002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2006  |  Clemens   | London  |   100  | 1001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2008  |  Cisneros  | SanJose |   300  | 1007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2007  |  Pereira   | Rome    |   100  | 1004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----------------------------------------------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52400" marR="152400" lvl="0" indent="0" algn="l" rtl="0">
              <a:lnSpc>
                <a:spcPct val="14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000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6"/>
          <p:cNvSpPr/>
          <p:nvPr/>
        </p:nvSpPr>
        <p:spPr>
          <a:xfrm>
            <a:off x="0" y="0"/>
            <a:ext cx="9144000" cy="400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ru-RU" sz="17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</a:t>
            </a:r>
            <a:r>
              <a:rPr lang="ru-RU" sz="1700" b="1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омашнее задание</a:t>
            </a:r>
            <a:endParaRPr sz="1700" b="1" i="0" u="none" strike="noStrike" cap="non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4" name="Google Shape;294;p46"/>
          <p:cNvSpPr txBox="1"/>
          <p:nvPr/>
        </p:nvSpPr>
        <p:spPr>
          <a:xfrm>
            <a:off x="539750" y="1107075"/>
            <a:ext cx="4661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5" name="Google Shape;295;p46"/>
          <p:cNvSpPr txBox="1"/>
          <p:nvPr/>
        </p:nvSpPr>
        <p:spPr>
          <a:xfrm>
            <a:off x="0" y="0"/>
            <a:ext cx="8439900" cy="47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==================  ТАБЛИЦА 3:   ЗАКАЗЫ (ORDERS)   ==================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-----------------------------------------------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onum  |    amt    |    odate    | cnum | snum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-------|-----------|-------------|------|------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3001  |    18.69  |  10/03/1990 | 2008 | 1007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3003  |   767.19  |  10/03/1990 | 2001 | 1001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3002  |  1900.10  |  10/03/1990 | 2007 | 1004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3005  |  5160.45  |  10/03/1990 | 2003 | 1002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3006  |  1098.16  |  10/03/1990 | 2008 | 1007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3009  |  1713.23  |  10/04/1990 | 2002 | 1003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3007  |    75.75  |  10/04/1990 | 2004 | 1002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3008  |  4723.00  |  10/05/1990 | 2006 | 1001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3010  |  1309.95  |  10/06/1990 | 2004 | 1002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	3011  |  9891.88  |  10/06/1990 | 2006 | 1001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52400" marR="152400" lvl="0" indent="0" algn="l" rt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00" b="1">
                <a:solidFill>
                  <a:srgbClr val="24292F"/>
                </a:solidFill>
                <a:latin typeface="Courier New"/>
                <a:ea typeface="Courier New"/>
                <a:cs typeface="Courier New"/>
                <a:sym typeface="Courier New"/>
              </a:rPr>
              <a:t>	-----------------------------------------------</a:t>
            </a: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52400" marR="152400" lvl="0" indent="0" algn="l" rtl="0">
              <a:lnSpc>
                <a:spcPct val="14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000" b="1">
              <a:solidFill>
                <a:srgbClr val="24292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</a:pPr>
            <a:r>
              <a:rPr lang="ru-RU"/>
              <a:t>План на сегодня:</a:t>
            </a:r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subTitle" idx="2"/>
          </p:nvPr>
        </p:nvSpPr>
        <p:spPr>
          <a:xfrm>
            <a:off x="485375" y="1259950"/>
            <a:ext cx="8064000" cy="3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Quiz!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Задания на top, order, distinct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Задания на group by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Задания на where + having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Char char="➔"/>
            </a:pPr>
            <a:r>
              <a:rPr lang="ru-RU" sz="1800">
                <a:solidFill>
                  <a:schemeClr val="dk1"/>
                </a:solidFill>
              </a:rPr>
              <a:t>Домашнее задание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7"/>
          <p:cNvSpPr/>
          <p:nvPr/>
        </p:nvSpPr>
        <p:spPr>
          <a:xfrm>
            <a:off x="0" y="0"/>
            <a:ext cx="9144000" cy="400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ru-RU" sz="17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</a:t>
            </a:r>
            <a:r>
              <a:rPr lang="ru-RU" sz="1700" b="1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омашнее задание</a:t>
            </a:r>
            <a:endParaRPr sz="1700" b="1" i="0" u="none" strike="noStrike" cap="non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01" name="Google Shape;301;p47"/>
          <p:cNvSpPr txBox="1"/>
          <p:nvPr/>
        </p:nvSpPr>
        <p:spPr>
          <a:xfrm>
            <a:off x="554283" y="664285"/>
            <a:ext cx="8022600" cy="45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1.	 Напишите запрос, который вывел бы таблицу со столбцами в следующем порядке: city, sname, snum, comm. </a:t>
            </a:r>
            <a:r>
              <a:rPr lang="ru-RU" sz="1200">
                <a:solidFill>
                  <a:srgbClr val="24292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(к первой или второй таблице, используя SELECT)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2.	 </a:t>
            </a:r>
            <a:r>
              <a:rPr lang="ru-RU" sz="1200">
                <a:solidFill>
                  <a:srgbClr val="24292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Напишите команду SELECT, которая вывела бы оценку(rating), сопровождаемую именем каждого заказчика в городе San Jose. (“заказчики”)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3.	 </a:t>
            </a:r>
            <a:r>
              <a:rPr lang="ru-RU" sz="1200">
                <a:solidFill>
                  <a:srgbClr val="24292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Напишите запрос, который вывел бы значения snum всех продавцов из таблицы заказов без каких бы то ни было повторений. (уникальные значения в  “snum“ “Продавцы”)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4*. 	Напишите запрос, который бы выбирал заказчиков, чьи имена начинаются с буквы G. Используется оператор "LIKE": (“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заказчики”) </a:t>
            </a: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https://dev.mysql.com/doc/refman/8.0/en/string-comparison-functions.html</a:t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latin typeface="IBM Plex Sans"/>
                <a:ea typeface="IBM Plex Sans"/>
                <a:cs typeface="IBM Plex Sans"/>
                <a:sym typeface="IBM Plex Sans"/>
              </a:rPr>
              <a:t>5. 	</a:t>
            </a:r>
            <a:r>
              <a:rPr lang="ru-RU" sz="1200">
                <a:solidFill>
                  <a:srgbClr val="24292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Напишите запрос, который может дать вам все заказы со значениями суммы выше чем $1,000.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(“Заказы”, “amt”  - сумма)</a:t>
            </a:r>
            <a:endParaRPr sz="1200">
              <a:solidFill>
                <a:srgbClr val="24292F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rgbClr val="24292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6.	Напишите запрос который выбрал бы наименьшую сумму заказа.</a:t>
            </a:r>
            <a:endParaRPr sz="1200">
              <a:solidFill>
                <a:srgbClr val="24292F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rgbClr val="24292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 (Из поля “amt” - сумма в таблице “Заказы” выбрать наименьшее значение)</a:t>
            </a:r>
            <a:endParaRPr sz="1200">
              <a:solidFill>
                <a:srgbClr val="24292F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rgbClr val="24292F"/>
                </a:solidFill>
                <a:highlight>
                  <a:srgbClr val="FFFFFF"/>
                </a:highlight>
                <a:latin typeface="IBM Plex Sans"/>
                <a:ea typeface="IBM Plex Sans"/>
                <a:cs typeface="IBM Plex Sans"/>
                <a:sym typeface="IBM Plex Sans"/>
              </a:rPr>
              <a:t>7. 	Напишите запрос к таблице “Заказчики”, который может показать всех заказчиков, у которых рейтинг больше 100 и они находятся не в Риме.</a:t>
            </a:r>
            <a:endParaRPr sz="1200">
              <a:solidFill>
                <a:srgbClr val="24292F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24292F"/>
              </a:solidFill>
              <a:highlight>
                <a:srgbClr val="FFFFFF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8"/>
          <p:cNvSpPr/>
          <p:nvPr/>
        </p:nvSpPr>
        <p:spPr>
          <a:xfrm>
            <a:off x="0" y="0"/>
            <a:ext cx="9144000" cy="400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ru-RU" sz="17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</a:t>
            </a:r>
            <a:r>
              <a:rPr lang="ru-RU" sz="1700" b="1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омашнее задание</a:t>
            </a:r>
            <a:endParaRPr sz="1700" b="1" i="0" u="none" strike="noStrike" cap="non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07" name="Google Shape;307;p48"/>
          <p:cNvSpPr txBox="1"/>
          <p:nvPr/>
        </p:nvSpPr>
        <p:spPr>
          <a:xfrm>
            <a:off x="539750" y="1107075"/>
            <a:ext cx="4661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08" name="Google Shape;308;p48"/>
          <p:cNvSpPr txBox="1"/>
          <p:nvPr/>
        </p:nvSpPr>
        <p:spPr>
          <a:xfrm>
            <a:off x="603100" y="510763"/>
            <a:ext cx="582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Таблица для работы (из классной работы)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09" name="Google Shape;30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863" y="1021250"/>
            <a:ext cx="6717915" cy="226132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8"/>
          <p:cNvSpPr txBox="1"/>
          <p:nvPr/>
        </p:nvSpPr>
        <p:spPr>
          <a:xfrm>
            <a:off x="642950" y="3612700"/>
            <a:ext cx="67179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AutoNum type="arabicPeriod"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Отсортируйте поле “зарплата” в порядке убывания и возрастания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** Отсортируйте по возрастанию поле “Зарплата” и выведите 5 строк с наибольшей заработной платой (возможен подзапрос)</a:t>
            </a:r>
            <a:endParaRPr b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AutoNum type="arabicPeriod"/>
            </a:pPr>
            <a:r>
              <a:rPr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Выполните группировку всех сотрудников по специальности , суммарная зарплата которых превышает 100000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9"/>
          <p:cNvSpPr txBox="1"/>
          <p:nvPr/>
        </p:nvSpPr>
        <p:spPr>
          <a:xfrm>
            <a:off x="54000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Был урок полезен вам?</a:t>
            </a:r>
            <a:endParaRPr sz="1200"/>
          </a:p>
        </p:txBody>
      </p:sp>
      <p:sp>
        <p:nvSpPr>
          <p:cNvPr id="316" name="Google Shape;316;p49"/>
          <p:cNvSpPr txBox="1"/>
          <p:nvPr/>
        </p:nvSpPr>
        <p:spPr>
          <a:xfrm>
            <a:off x="651180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700" lvl="0" indent="0" algn="l" rtl="0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 было сложно?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317" name="Google Shape;317;p49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Семинар 1. Знакомство с языками программирования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18" name="Google Shape;318;p49"/>
          <p:cNvSpPr txBox="1">
            <a:spLocks noGrp="1"/>
          </p:cNvSpPr>
          <p:nvPr>
            <p:ph type="title"/>
          </p:nvPr>
        </p:nvSpPr>
        <p:spPr>
          <a:xfrm>
            <a:off x="548750" y="720000"/>
            <a:ext cx="8064000" cy="3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b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Рефлексия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319" name="Google Shape;319;p49"/>
          <p:cNvSpPr txBox="1"/>
          <p:nvPr/>
        </p:nvSpPr>
        <p:spPr>
          <a:xfrm>
            <a:off x="335525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Узнали вы что-то новое?</a:t>
            </a:r>
            <a:endParaRPr sz="1200"/>
          </a:p>
        </p:txBody>
      </p:sp>
      <p:pic>
        <p:nvPicPr>
          <p:cNvPr id="320" name="Google Shape;32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9615" y="1798951"/>
            <a:ext cx="625816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7770" y="1798950"/>
            <a:ext cx="607178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4550" y="1798950"/>
            <a:ext cx="650239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19904" y="0"/>
            <a:ext cx="472409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570075" y="791013"/>
            <a:ext cx="2048400" cy="6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Quiz!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973425" y="101282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Что такое агрегирующие функции?</a:t>
            </a:r>
            <a:endParaRPr sz="2500"/>
          </a:p>
        </p:txBody>
      </p:sp>
      <p:sp>
        <p:nvSpPr>
          <p:cNvPr id="126" name="Google Shape;126;p22"/>
          <p:cNvSpPr txBox="1"/>
          <p:nvPr/>
        </p:nvSpPr>
        <p:spPr>
          <a:xfrm>
            <a:off x="652975" y="2494000"/>
            <a:ext cx="8107200" cy="26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функции, которые фильтруют значения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функции, которые сортируют значения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функции, которые работают с набором данных, превращая их в одно итоговое значение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функции, которые суммируют все значения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973425" y="101282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Что такое агрегирующие функции?</a:t>
            </a:r>
            <a:endParaRPr sz="2500"/>
          </a:p>
        </p:txBody>
      </p:sp>
      <p:sp>
        <p:nvSpPr>
          <p:cNvPr id="132" name="Google Shape;132;p23"/>
          <p:cNvSpPr txBox="1"/>
          <p:nvPr/>
        </p:nvSpPr>
        <p:spPr>
          <a:xfrm>
            <a:off x="652975" y="2494000"/>
            <a:ext cx="8107200" cy="26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функции, которые фильтруют значения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функции, которые сортируют значения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функции, которые работают с набором данных, превращая их в одно итоговое значение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функции, которые суммируют все значения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973425" y="10243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Для подсчета количества записей в таблице «Persons» используется команда:</a:t>
            </a:r>
            <a:endParaRPr sz="2500"/>
          </a:p>
        </p:txBody>
      </p:sp>
      <p:sp>
        <p:nvSpPr>
          <p:cNvPr id="138" name="Google Shape;138;p24"/>
          <p:cNvSpPr txBox="1"/>
          <p:nvPr/>
        </p:nvSpPr>
        <p:spPr>
          <a:xfrm>
            <a:off x="652975" y="2494000"/>
            <a:ext cx="8107200" cy="18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COUNT ROW IN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COUNT(*) FROM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ROWS FROM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SUM(*) FROM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>
            <a:spLocks noGrp="1"/>
          </p:cNvSpPr>
          <p:nvPr>
            <p:ph type="title"/>
          </p:nvPr>
        </p:nvSpPr>
        <p:spPr>
          <a:xfrm>
            <a:off x="973425" y="10243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Для подсчета количества записей в таблице «Persons» используется команда:</a:t>
            </a:r>
            <a:endParaRPr sz="2500"/>
          </a:p>
        </p:txBody>
      </p:sp>
      <p:sp>
        <p:nvSpPr>
          <p:cNvPr id="144" name="Google Shape;144;p25"/>
          <p:cNvSpPr txBox="1"/>
          <p:nvPr/>
        </p:nvSpPr>
        <p:spPr>
          <a:xfrm>
            <a:off x="652975" y="2494000"/>
            <a:ext cx="8107200" cy="18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COUNT ROW IN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SELECT COUNT(*) FROM Persons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ROWS FROM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SUM(*) FROM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>
            <a:spLocks noGrp="1"/>
          </p:cNvSpPr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Какая агрегатная функция используется для расчета суммы?</a:t>
            </a:r>
            <a:endParaRPr sz="2500"/>
          </a:p>
        </p:txBody>
      </p:sp>
      <p:sp>
        <p:nvSpPr>
          <p:cNvPr id="150" name="Google Shape;150;p26"/>
          <p:cNvSpPr txBox="1"/>
          <p:nvPr/>
        </p:nvSpPr>
        <p:spPr>
          <a:xfrm>
            <a:off x="652975" y="2494000"/>
            <a:ext cx="8107200" cy="19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SUM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AVG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COUNT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789</Words>
  <Application>Microsoft Office PowerPoint</Application>
  <PresentationFormat>Экран (16:9)</PresentationFormat>
  <Paragraphs>245</Paragraphs>
  <Slides>33</Slides>
  <Notes>33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33</vt:i4>
      </vt:variant>
    </vt:vector>
  </HeadingPairs>
  <TitlesOfParts>
    <vt:vector size="39" baseType="lpstr">
      <vt:lpstr>IBM Plex Sans</vt:lpstr>
      <vt:lpstr>Calibri</vt:lpstr>
      <vt:lpstr>Arial</vt:lpstr>
      <vt:lpstr>Courier New</vt:lpstr>
      <vt:lpstr>IBM Plex Sans SemiBold</vt:lpstr>
      <vt:lpstr>Макет шаблона GB</vt:lpstr>
      <vt:lpstr>Базы данных и SQL</vt:lpstr>
      <vt:lpstr>Презентация PowerPoint</vt:lpstr>
      <vt:lpstr>План на сегодня:</vt:lpstr>
      <vt:lpstr>Quiz!</vt:lpstr>
      <vt:lpstr>Что такое агрегирующие функции?</vt:lpstr>
      <vt:lpstr>Что такое агрегирующие функции?</vt:lpstr>
      <vt:lpstr>Для подсчета количества записей в таблице «Persons» используется команда:</vt:lpstr>
      <vt:lpstr>Для подсчета количества записей в таблице «Persons» используется команда:</vt:lpstr>
      <vt:lpstr>Какая агрегатная функция используется для расчета суммы?</vt:lpstr>
      <vt:lpstr>Какая агрегатная функция используется для расчета суммы?</vt:lpstr>
      <vt:lpstr>Запрос для выборки первых 14 записей из таблицы «Users» имеет вид:</vt:lpstr>
      <vt:lpstr>Запрос для выборки первых 14 записей из таблицы «Users» имеет вид:</vt:lpstr>
      <vt:lpstr>Что покажет следующий запрос?  </vt:lpstr>
      <vt:lpstr>Что покажет следующий запрос?  </vt:lpstr>
      <vt:lpstr>Что покажет следующий запрос:  </vt:lpstr>
      <vt:lpstr>Что покажет следующий запрос:  </vt:lpstr>
      <vt:lpstr>ORDER BY. Табличка для работы </vt:lpstr>
      <vt:lpstr>Операторы сортировки</vt:lpstr>
      <vt:lpstr>Операторы сортировки.  DISTINCT, LIMIT</vt:lpstr>
      <vt:lpstr>Операторы сортировки.  DISTINCT, LIMIT </vt:lpstr>
      <vt:lpstr>Агрегатные функции. Таблица для работы</vt:lpstr>
      <vt:lpstr>Агрегатные функции</vt:lpstr>
      <vt:lpstr>Ваши вопросы?  Перерыв</vt:lpstr>
      <vt:lpstr>GROUP BY</vt:lpstr>
      <vt:lpstr>  </vt:lpstr>
      <vt:lpstr>HAVING</vt:lpstr>
      <vt:lpstr>Ваши вопросы?</vt:lpstr>
      <vt:lpstr>Презентация PowerPoint</vt:lpstr>
      <vt:lpstr>Презентация PowerPoint</vt:lpstr>
      <vt:lpstr>Презентация PowerPoint</vt:lpstr>
      <vt:lpstr>Презентация PowerPoint</vt:lpstr>
      <vt:lpstr>Рефлексия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Базы данных и SQL</dc:title>
  <cp:lastModifiedBy>Roman Happy777</cp:lastModifiedBy>
  <cp:revision>2</cp:revision>
  <dcterms:modified xsi:type="dcterms:W3CDTF">2023-05-25T18:55:49Z</dcterms:modified>
</cp:coreProperties>
</file>